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4" autoAdjust="0"/>
    <p:restoredTop sz="88364" autoAdjust="0"/>
  </p:normalViewPr>
  <p:slideViewPr>
    <p:cSldViewPr showGuides="1">
      <p:cViewPr varScale="1">
        <p:scale>
          <a:sx n="74" d="100"/>
          <a:sy n="74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68-40E1-93A1-79F2D45B73C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68-40E1-93A1-79F2D45B73CE}"/>
                </c:ex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66479771881567E-2"/>
                  <c:y val="6.75261758877487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CB-4062-BF65-185FB03A6A7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154344825057475E-2"/>
                  <c:y val="9.10753840927229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96.03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CB-4062-BF65-185FB03A6A73}"/>
                </c:ext>
                <c:ext xmlns:c15="http://schemas.microsoft.com/office/drawing/2012/chart" uri="{CE6537A1-D6FC-4f65-9D91-7224C49458BB}">
                  <c15:layout>
                    <c:manualLayout>
                      <c:w val="0.13146636885554788"/>
                      <c:h val="8.552418034629399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0604942795120889E-2"/>
                  <c:y val="0.126050769838908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DCB-4062-BF65-185FB03A6A73}"/>
                </c:ext>
                <c:ext xmlns:c15="http://schemas.microsoft.com/office/drawing/2012/chart" uri="{CE6537A1-D6FC-4f65-9D91-7224C49458BB}">
                  <c15:layout>
                    <c:manualLayout>
                      <c:w val="0.1046185515577871"/>
                      <c:h val="9.150280183152950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4914806491428009E-2"/>
                  <c:y val="0.11668386108790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89.68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CB-4062-BF65-185FB03A6A73}"/>
                </c:ext>
                <c:ext xmlns:c15="http://schemas.microsoft.com/office/drawing/2012/chart" uri="{CE6537A1-D6FC-4f65-9D91-7224C49458BB}">
                  <c15:layout>
                    <c:manualLayout>
                      <c:w val="0.12420035731231568"/>
                      <c:h val="0.1034600448020005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4.4504863367003267E-2"/>
                  <c:y val="0.134653441877677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97.62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DCB-4062-BF65-185FB03A6A73}"/>
                </c:ext>
                <c:ext xmlns:c15="http://schemas.microsoft.com/office/drawing/2012/chart" uri="{CE6537A1-D6FC-4f65-9D91-7224C49458BB}">
                  <c15:layout>
                    <c:manualLayout>
                      <c:w val="0.12662236116005973"/>
                      <c:h val="9.449211257414726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658846710868271E-2"/>
                  <c:y val="9.51940900175647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98.83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CB-4062-BF65-185FB03A6A73}"/>
                </c:ext>
                <c:ext xmlns:c15="http://schemas.microsoft.com/office/drawing/2012/chart" uri="{CE6537A1-D6FC-4f65-9D91-7224C49458BB}">
                  <c15:layout>
                    <c:manualLayout>
                      <c:w val="0.11451234192133944"/>
                      <c:h val="7.9545558861058491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2.9491841674087894E-2"/>
                  <c:y val="0.104726719836530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91.27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DCB-4062-BF65-185FB03A6A73}"/>
                </c:ext>
                <c:ext xmlns:c15="http://schemas.microsoft.com/office/drawing/2012/chart" uri="{CE6537A1-D6FC-4f65-9D91-7224C49458BB}">
                  <c15:layout>
                    <c:manualLayout>
                      <c:w val="0.11693434576908349"/>
                      <c:h val="9.150280183152950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CB-4062-BF65-185FB03A6A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Instituto Municipal del Deporte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88.1</c:v>
                </c:pt>
                <c:pt idx="1">
                  <c:v>96.03</c:v>
                </c:pt>
                <c:pt idx="2">
                  <c:v>100</c:v>
                </c:pt>
                <c:pt idx="3">
                  <c:v>95.24</c:v>
                </c:pt>
                <c:pt idx="4">
                  <c:v>93.65</c:v>
                </c:pt>
                <c:pt idx="5">
                  <c:v>96.03</c:v>
                </c:pt>
                <c:pt idx="6">
                  <c:v>96.03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363024"/>
        <c:axId val="611355952"/>
      </c:lineChart>
      <c:catAx>
        <c:axId val="6113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55952"/>
        <c:crosses val="autoZero"/>
        <c:auto val="1"/>
        <c:lblAlgn val="ctr"/>
        <c:lblOffset val="100"/>
        <c:noMultiLvlLbl val="0"/>
      </c:catAx>
      <c:valAx>
        <c:axId val="61135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6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96.55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6F-4F0A-9946-F88007FC86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826270931499812E-2"/>
                  <c:y val="-1.15773388644199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67.24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4F-451A-989F-F6924ABD9EAA}"/>
                </c:ext>
                <c:ext xmlns:c15="http://schemas.microsoft.com/office/drawing/2012/chart" uri="{CE6537A1-D6FC-4f65-9D91-7224C49458BB}">
                  <c15:layout>
                    <c:manualLayout>
                      <c:w val="0.1215803410881524"/>
                      <c:h val="9.150278029371501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4F-451A-989F-F6924ABD9EA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4F-451A-989F-F6924ABD9EA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48.28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4F-451A-989F-F6924ABD9E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91.38</c:v>
                </c:pt>
                <c:pt idx="1">
                  <c:v>24.14</c:v>
                </c:pt>
                <c:pt idx="2">
                  <c:v>67.239999999999995</c:v>
                </c:pt>
                <c:pt idx="3">
                  <c:v>98.28</c:v>
                </c:pt>
                <c:pt idx="4">
                  <c:v>98.28</c:v>
                </c:pt>
                <c:pt idx="5">
                  <c:v>48.28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359216"/>
        <c:axId val="611363568"/>
      </c:lineChart>
      <c:catAx>
        <c:axId val="6113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63568"/>
        <c:crosses val="autoZero"/>
        <c:auto val="1"/>
        <c:lblAlgn val="ctr"/>
        <c:lblOffset val="100"/>
        <c:noMultiLvlLbl val="0"/>
      </c:catAx>
      <c:valAx>
        <c:axId val="61136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5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93.33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C8-4A39-A849-7E7C657DBAF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C8-4A39-A849-7E7C657DBA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Cluster</c:v>
                </c:pt>
                <c:pt idx="4">
                  <c:v>Arocena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93.33</c:v>
                </c:pt>
                <c:pt idx="1">
                  <c:v>90</c:v>
                </c:pt>
                <c:pt idx="2">
                  <c:v>50</c:v>
                </c:pt>
                <c:pt idx="3">
                  <c:v>70</c:v>
                </c:pt>
                <c:pt idx="4">
                  <c:v>93.33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364112"/>
        <c:axId val="611357040"/>
      </c:lineChart>
      <c:catAx>
        <c:axId val="61136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57040"/>
        <c:crosses val="autoZero"/>
        <c:auto val="1"/>
        <c:lblAlgn val="ctr"/>
        <c:lblOffset val="100"/>
        <c:noMultiLvlLbl val="0"/>
      </c:catAx>
      <c:valAx>
        <c:axId val="61135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6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5B-4548-8636-3B168BE41D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925158642503812E-2"/>
                  <c:y val="-9.83923326258096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5B-4548-8636-3B168BE41D4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5B-4548-8636-3B168BE41D4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92515864250385E-2"/>
                  <c:y val="-0.126900130005048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5B-4548-8636-3B168BE41D4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45B-4548-8636-3B168BE41D4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925158642503774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5B-4548-8636-3B168BE41D4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1008972859224794E-3"/>
                  <c:y val="-6.9204786212837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45B-4548-8636-3B168BE41D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99.24</c:v>
                </c:pt>
                <c:pt idx="3">
                  <c:v>97.73</c:v>
                </c:pt>
                <c:pt idx="4">
                  <c:v>98.48</c:v>
                </c:pt>
                <c:pt idx="5">
                  <c:v>98.48</c:v>
                </c:pt>
                <c:pt idx="6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479136"/>
        <c:axId val="607481312"/>
      </c:lineChart>
      <c:catAx>
        <c:axId val="6074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481312"/>
        <c:crosses val="autoZero"/>
        <c:auto val="1"/>
        <c:lblAlgn val="ctr"/>
        <c:lblOffset val="100"/>
        <c:noMultiLvlLbl val="0"/>
      </c:catAx>
      <c:valAx>
        <c:axId val="60748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47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3844074300165692E-2"/>
                  <c:y val="-7.602124668140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839568617191363E-2"/>
                  <c:y val="7.602124668140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98.48</c:v>
                </c:pt>
                <c:pt idx="1">
                  <c:v>99.35</c:v>
                </c:pt>
                <c:pt idx="2">
                  <c:v>97.73</c:v>
                </c:pt>
                <c:pt idx="3">
                  <c:v>99.24</c:v>
                </c:pt>
                <c:pt idx="4">
                  <c:v>99.24</c:v>
                </c:pt>
                <c:pt idx="5">
                  <c:v>98.48</c:v>
                </c:pt>
                <c:pt idx="6">
                  <c:v>99.24</c:v>
                </c:pt>
                <c:pt idx="7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493824"/>
        <c:axId val="607478592"/>
      </c:lineChart>
      <c:catAx>
        <c:axId val="60749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478592"/>
        <c:crosses val="autoZero"/>
        <c:auto val="1"/>
        <c:lblAlgn val="ctr"/>
        <c:lblOffset val="100"/>
        <c:noMultiLvlLbl val="0"/>
      </c:catAx>
      <c:valAx>
        <c:axId val="60747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49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7505391816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033572027350496E-2"/>
                  <c:y val="6.15892766764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905102896214995E-3"/>
                  <c:y val="3.0794638338244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22918521318699E-2"/>
                  <c:y val="-3.639366349065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86123475457994E-2"/>
                  <c:y val="5.5990251524081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5586839557509486E-2"/>
                  <c:y val="6.718830182889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796881418216854E-16"/>
                  <c:y val="-6.998781440510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98.59</c:v>
                </c:pt>
                <c:pt idx="1">
                  <c:v>98.65</c:v>
                </c:pt>
                <c:pt idx="2">
                  <c:v>100</c:v>
                </c:pt>
                <c:pt idx="3">
                  <c:v>100</c:v>
                </c:pt>
                <c:pt idx="4">
                  <c:v>96.62</c:v>
                </c:pt>
                <c:pt idx="5">
                  <c:v>97.3</c:v>
                </c:pt>
                <c:pt idx="6">
                  <c:v>94.59</c:v>
                </c:pt>
                <c:pt idx="7">
                  <c:v>93.92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481856"/>
        <c:axId val="607482400"/>
      </c:lineChart>
      <c:catAx>
        <c:axId val="6074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482400"/>
        <c:crosses val="autoZero"/>
        <c:auto val="1"/>
        <c:lblAlgn val="ctr"/>
        <c:lblOffset val="100"/>
        <c:noMultiLvlLbl val="0"/>
      </c:catAx>
      <c:valAx>
        <c:axId val="60748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4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264E-3"/>
                  <c:y val="5.28396089036821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7080677102847222E-2"/>
                  <c:y val="-6.11827050463688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98.85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FC-4018-A472-F0371D6F2902}"/>
                </c:ext>
                <c:ext xmlns:c15="http://schemas.microsoft.com/office/drawing/2012/chart" uri="{CE6537A1-D6FC-4f65-9D91-7224C49458BB}">
                  <c15:layout>
                    <c:manualLayout>
                      <c:w val="7.4414831132758485E-2"/>
                      <c:h val="7.678429483319282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1304315981328684E-2"/>
                  <c:y val="-3.89344486658710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99.43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60.92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99.43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4FC-4018-A472-F0371D6F290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98.85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4FC-4018-A472-F0371D6F29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99.43</c:v>
                </c:pt>
                <c:pt idx="1">
                  <c:v>98.85</c:v>
                </c:pt>
                <c:pt idx="2">
                  <c:v>99.43</c:v>
                </c:pt>
                <c:pt idx="3">
                  <c:v>99.43</c:v>
                </c:pt>
                <c:pt idx="4">
                  <c:v>60.92</c:v>
                </c:pt>
                <c:pt idx="5">
                  <c:v>99.43</c:v>
                </c:pt>
                <c:pt idx="6">
                  <c:v>98.85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482944"/>
        <c:axId val="607483488"/>
      </c:lineChart>
      <c:catAx>
        <c:axId val="6074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483488"/>
        <c:crosses val="autoZero"/>
        <c:auto val="1"/>
        <c:lblAlgn val="ctr"/>
        <c:lblOffset val="100"/>
        <c:noMultiLvlLbl val="0"/>
      </c:catAx>
      <c:valAx>
        <c:axId val="60748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4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62732643003621E-2"/>
                  <c:y val="-3.2889097445475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E0-4436-B4AD-E0A1ED887B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1254652860072E-2"/>
                  <c:y val="-8.55116533582358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E0-4436-B4AD-E0A1ED887B2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8D-4AE9-BAB9-86B52E6E400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98.58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8D-4AE9-BAB9-86B52E6E400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E0-4436-B4AD-E0A1ED887B2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432071974185943E-2"/>
                  <c:y val="4.93336461682129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E0-4436-B4AD-E0A1ED887B2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95.27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E0-4436-B4AD-E0A1ED887B2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1</c:v>
                </c:pt>
                <c:pt idx="1">
                  <c:v>0.99260000000000004</c:v>
                </c:pt>
                <c:pt idx="2">
                  <c:v>1</c:v>
                </c:pt>
                <c:pt idx="3">
                  <c:v>0.9758</c:v>
                </c:pt>
                <c:pt idx="4" formatCode="0%">
                  <c:v>0.99329999999999996</c:v>
                </c:pt>
                <c:pt idx="5">
                  <c:v>0.98099999999999998</c:v>
                </c:pt>
                <c:pt idx="6">
                  <c:v>0.95269999999999999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485120"/>
        <c:axId val="611352688"/>
      </c:lineChart>
      <c:catAx>
        <c:axId val="6074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52688"/>
        <c:crosses val="autoZero"/>
        <c:auto val="1"/>
        <c:lblAlgn val="ctr"/>
        <c:lblOffset val="100"/>
        <c:noMultiLvlLbl val="0"/>
      </c:catAx>
      <c:valAx>
        <c:axId val="61135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4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4249201029526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54.48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592810910925985E-2"/>
                  <c:y val="0.116205980207708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89.55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1A-48B9-B963-3D4C5557986A}"/>
                </c:ext>
                <c:ext xmlns:c15="http://schemas.microsoft.com/office/drawing/2012/chart" uri="{CE6537A1-D6FC-4f65-9D91-7224C49458BB}">
                  <c15:layout>
                    <c:manualLayout>
                      <c:w val="0.1032837492126933"/>
                      <c:h val="6.491019847001126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93.28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1A-48B9-B963-3D4C555798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0.54479999999999995</c:v>
                </c:pt>
                <c:pt idx="1">
                  <c:v>0.99250000000000005</c:v>
                </c:pt>
                <c:pt idx="2">
                  <c:v>0.98509999999999998</c:v>
                </c:pt>
                <c:pt idx="3">
                  <c:v>0.89510000000000001</c:v>
                </c:pt>
                <c:pt idx="4">
                  <c:v>1</c:v>
                </c:pt>
                <c:pt idx="5">
                  <c:v>0.93279999999999996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366288"/>
        <c:axId val="611366832"/>
      </c:lineChart>
      <c:catAx>
        <c:axId val="61136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66832"/>
        <c:crosses val="autoZero"/>
        <c:auto val="1"/>
        <c:lblAlgn val="ctr"/>
        <c:lblOffset val="100"/>
        <c:noMultiLvlLbl val="0"/>
      </c:catAx>
      <c:valAx>
        <c:axId val="61136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6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559E-3"/>
                  <c:y val="7.4260754652991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60-4247-BCBC-33CCE7B87B76}"/>
                </c:ext>
                <c:ext xmlns:c15="http://schemas.microsoft.com/office/drawing/2012/chart" uri="{CE6537A1-D6FC-4f65-9D91-7224C49458BB}">
                  <c15:layout>
                    <c:manualLayout>
                      <c:w val="7.2463827750277418E-2"/>
                      <c:h val="9.780760227421124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975692687095096E-2"/>
                  <c:y val="-4.48658726028492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60-4247-BCBC-33CCE7B87B76}"/>
                </c:ext>
                <c:ext xmlns:c15="http://schemas.microsoft.com/office/drawing/2012/chart" uri="{CE6537A1-D6FC-4f65-9D91-7224C49458BB}">
                  <c15:layout>
                    <c:manualLayout>
                      <c:w val="0.12254399716903885"/>
                      <c:h val="9.471340416366992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6128784044571182E-2"/>
                  <c:y val="2.93948820501425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97.06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60-4247-BCBC-33CCE7B87B76}"/>
                </c:ext>
                <c:ext xmlns:c15="http://schemas.microsoft.com/office/drawing/2012/chart" uri="{CE6537A1-D6FC-4f65-9D91-7224C49458BB}">
                  <c15:layout>
                    <c:manualLayout>
                      <c:w val="8.5528219772562988E-2"/>
                      <c:h val="7.614821550042198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2257568089142357E-2"/>
                  <c:y val="-3.71303773264958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60-4247-BCBC-33CCE7B87B7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168868753951893E-2"/>
                  <c:y val="8.0449150874074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99.26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60-4247-BCBC-33CCE7B87B76}"/>
                </c:ext>
                <c:ext xmlns:c15="http://schemas.microsoft.com/office/drawing/2012/chart" uri="{CE6537A1-D6FC-4f65-9D91-7224C49458BB}">
                  <c15:layout>
                    <c:manualLayout>
                      <c:w val="0.13125359185056257"/>
                      <c:h val="0.1163727909374591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088699335190459E-2"/>
                  <c:y val="-2.32064858290599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97.06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60-4247-BCBC-33CCE7B87B76}"/>
                </c:ext>
                <c:ext xmlns:c15="http://schemas.microsoft.com/office/drawing/2012/chart" uri="{CE6537A1-D6FC-4f65-9D91-7224C49458BB}">
                  <c15:layout>
                    <c:manualLayout>
                      <c:w val="0.10294740913561047"/>
                      <c:h val="7.614821550042198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5.4434966759523296E-3"/>
                  <c:y val="-4.17716744923078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96.32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60-4247-BCBC-33CCE7B87B76}"/>
                </c:ext>
                <c:ext xmlns:c15="http://schemas.microsoft.com/office/drawing/2012/chart" uri="{CE6537A1-D6FC-4f65-9D91-7224C49458BB}">
                  <c15:layout>
                    <c:manualLayout>
                      <c:w val="0.10947960514675324"/>
                      <c:h val="6.9959819279339336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5.4434966759523293E-2"/>
                  <c:y val="4.17716744923078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95.59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60-4247-BCBC-33CCE7B87B76}"/>
                </c:ext>
                <c:ext xmlns:c15="http://schemas.microsoft.com/office/drawing/2012/chart" uri="{CE6537A1-D6FC-4f65-9D91-7224C49458BB}">
                  <c15:layout>
                    <c:manualLayout>
                      <c:w val="0.10730220647637231"/>
                      <c:h val="8.852500794258727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96.26</c:v>
                </c:pt>
                <c:pt idx="2">
                  <c:v>90.44</c:v>
                </c:pt>
                <c:pt idx="3">
                  <c:v>100</c:v>
                </c:pt>
                <c:pt idx="4">
                  <c:v>99.26</c:v>
                </c:pt>
                <c:pt idx="5">
                  <c:v>99.26</c:v>
                </c:pt>
                <c:pt idx="6">
                  <c:v>97.79</c:v>
                </c:pt>
                <c:pt idx="7">
                  <c:v>82.35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365744"/>
        <c:axId val="611367376"/>
      </c:lineChart>
      <c:catAx>
        <c:axId val="61136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67376"/>
        <c:crosses val="autoZero"/>
        <c:auto val="1"/>
        <c:lblAlgn val="ctr"/>
        <c:lblOffset val="100"/>
        <c:noMultiLvlLbl val="0"/>
      </c:catAx>
      <c:valAx>
        <c:axId val="61136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136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23/11/2021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Instituto</a:t>
            </a:r>
            <a:r>
              <a:rPr lang="es-MX" baseline="0" dirty="0" smtClean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Trimestre 2021.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</a:t>
            </a:r>
            <a:r>
              <a:rPr lang="es-ES" sz="2400" b="1" noProof="1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97.99%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76261"/>
              </p:ext>
            </p:extLst>
          </p:nvPr>
        </p:nvGraphicFramePr>
        <p:xfrm>
          <a:off x="829937" y="1004455"/>
          <a:ext cx="5112568" cy="46730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18854"/>
              </p:ext>
            </p:extLst>
          </p:nvPr>
        </p:nvGraphicFramePr>
        <p:xfrm>
          <a:off x="6447210" y="1038899"/>
          <a:ext cx="5278937" cy="40489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93624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93.75%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69817512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Universidadesy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sz="2000" b="1" noProof="1"/>
              <a:t>Centros </a:t>
            </a:r>
            <a:r>
              <a:rPr lang="es-ES" sz="2000" b="1" noProof="1" smtClean="0"/>
              <a:t>Educativos 93.75%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49203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38544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</a:t>
            </a:r>
            <a:r>
              <a:rPr lang="es-ES" sz="3200" b="1" noProof="1" smtClean="0"/>
              <a:t>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89.68%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84984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58789911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89.68%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99793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66070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89.68%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84466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6952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98.51%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81331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53973709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89.18%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62668"/>
              </p:ext>
            </p:extLst>
          </p:nvPr>
        </p:nvGraphicFramePr>
        <p:xfrm>
          <a:off x="767408" y="1988840"/>
          <a:ext cx="4392488" cy="30215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92428294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92.10 %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9552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180020454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92.10%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13232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10977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98409"/>
              </p:ext>
            </p:extLst>
          </p:nvPr>
        </p:nvGraphicFramePr>
        <p:xfrm>
          <a:off x="839416" y="1268760"/>
          <a:ext cx="4206241" cy="38164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94.99%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406854704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93050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94.99%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72.13%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10955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90606172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90.67%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83014"/>
              </p:ext>
            </p:extLst>
          </p:nvPr>
        </p:nvGraphicFramePr>
        <p:xfrm>
          <a:off x="623392" y="1556792"/>
          <a:ext cx="4206241" cy="31702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90031455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46472"/>
              </p:ext>
            </p:extLst>
          </p:nvPr>
        </p:nvGraphicFramePr>
        <p:xfrm>
          <a:off x="1127448" y="1268760"/>
          <a:ext cx="4397061" cy="370498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03980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72.13%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66441076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14332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99816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61516924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98.76%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41345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 y Turismo.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11241590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98.76%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91477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44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5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41289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Descentralizados 97.99%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835503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58542953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97.99%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44084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Búsqueda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10128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Científicos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21439</TotalTime>
  <Words>1492</Words>
  <Application>Microsoft Office PowerPoint</Application>
  <PresentationFormat>Panorámica</PresentationFormat>
  <Paragraphs>549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3° Trimestre 2021.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Ana Rodriguez</cp:lastModifiedBy>
  <cp:revision>908</cp:revision>
  <cp:lastPrinted>2016-11-03T16:29:35Z</cp:lastPrinted>
  <dcterms:created xsi:type="dcterms:W3CDTF">2015-03-28T20:05:05Z</dcterms:created>
  <dcterms:modified xsi:type="dcterms:W3CDTF">2021-11-23T19:25:45Z</dcterms:modified>
</cp:coreProperties>
</file>